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1" r:id="rId3"/>
    <p:sldId id="258" r:id="rId4"/>
    <p:sldId id="277" r:id="rId5"/>
    <p:sldId id="278" r:id="rId6"/>
    <p:sldId id="279" r:id="rId7"/>
    <p:sldId id="282" r:id="rId8"/>
    <p:sldId id="275" r:id="rId9"/>
    <p:sldId id="276" r:id="rId10"/>
  </p:sldIdLst>
  <p:sldSz cx="12192000" cy="6858000"/>
  <p:notesSz cx="6858000" cy="9144000"/>
  <p:embeddedFontLst>
    <p:embeddedFont>
      <p:font typeface="Garamond" pitchFamily="18" charset="0"/>
      <p:regular r:id="rId12"/>
      <p:bold r:id="rId13"/>
      <p:italic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neGyhY9sax479d5sMphTjAtwd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70"/>
  </p:normalViewPr>
  <p:slideViewPr>
    <p:cSldViewPr snapToGrid="0" snapToObjects="1">
      <p:cViewPr>
        <p:scale>
          <a:sx n="63" d="100"/>
          <a:sy n="63" d="100"/>
        </p:scale>
        <p:origin x="-126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59793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3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4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1" name="Google Shape;34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8</a:t>
            </a:fld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9</a:t>
            </a:fld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" name="Google Shape;20;p23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" name="Google Shape;21;p23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" name="Google Shape;23;p23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68183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with Image">
  <p:cSld name="Title and Content with Image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" name="Google Shape;40;p25"/>
          <p:cNvSpPr/>
          <p:nvPr/>
        </p:nvSpPr>
        <p:spPr>
          <a:xfrm>
            <a:off x="1080000" y="0"/>
            <a:ext cx="2520000" cy="2304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" name="Google Shape;41;p25"/>
          <p:cNvSpPr/>
          <p:nvPr/>
        </p:nvSpPr>
        <p:spPr>
          <a:xfrm>
            <a:off x="1080000" y="5760000"/>
            <a:ext cx="2520000" cy="109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1172817" y="21369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45" name="Google Shape;45;p25"/>
          <p:cNvSpPr>
            <a:spLocks noGrp="1"/>
          </p:cNvSpPr>
          <p:nvPr>
            <p:ph type="pic" idx="2"/>
          </p:nvPr>
        </p:nvSpPr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4373563" y="2674144"/>
            <a:ext cx="6529387" cy="150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80"/>
              <a:buNone/>
              <a:defRPr sz="3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/>
          <p:nvPr/>
        </p:nvSpPr>
        <p:spPr>
          <a:xfrm flipH="1">
            <a:off x="10768500" y="53953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" name="Google Shape;48;p25"/>
          <p:cNvSpPr/>
          <p:nvPr/>
        </p:nvSpPr>
        <p:spPr>
          <a:xfrm>
            <a:off x="704386" y="713698"/>
            <a:ext cx="10767616" cy="5418000"/>
          </a:xfrm>
          <a:custGeom>
            <a:avLst/>
            <a:gdLst/>
            <a:ahLst/>
            <a:cxnLst/>
            <a:rect l="l" t="t" r="r" b="b"/>
            <a:pathLst>
              <a:path w="10783231" h="5418000" extrusionOk="0">
                <a:moveTo>
                  <a:pt x="3148264" y="0"/>
                </a:moveTo>
                <a:lnTo>
                  <a:pt x="10783231" y="0"/>
                </a:lnTo>
                <a:lnTo>
                  <a:pt x="10783231" y="5418000"/>
                </a:lnTo>
                <a:lnTo>
                  <a:pt x="0" y="541800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Left Light">
  <p:cSld name="Title Only Left Light">
    <p:bg>
      <p:bgPr>
        <a:solidFill>
          <a:srgbClr val="422E2E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7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9" name="Google Shape;59;p27"/>
          <p:cNvSpPr/>
          <p:nvPr/>
        </p:nvSpPr>
        <p:spPr>
          <a:xfrm>
            <a:off x="0" y="2385000"/>
            <a:ext cx="72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0" name="Google Shape;60;p27"/>
          <p:cNvSpPr txBox="1">
            <a:spLocks noGrp="1"/>
          </p:cNvSpPr>
          <p:nvPr>
            <p:ph type="title"/>
          </p:nvPr>
        </p:nvSpPr>
        <p:spPr>
          <a:xfrm>
            <a:off x="1003851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6B4D"/>
              </a:buClr>
              <a:buSzPts val="4400"/>
              <a:buFont typeface="Garamond"/>
              <a:buNone/>
              <a:defRPr i="0">
                <a:solidFill>
                  <a:srgbClr val="7B6B4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63" name="Google Shape;63;p27"/>
          <p:cNvSpPr/>
          <p:nvPr/>
        </p:nvSpPr>
        <p:spPr>
          <a:xfrm>
            <a:off x="11112000" y="2385000"/>
            <a:ext cx="108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4" name="Google Shape;64;p27"/>
          <p:cNvSpPr/>
          <p:nvPr/>
        </p:nvSpPr>
        <p:spPr>
          <a:xfrm rot="-5400000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5" name="Google Shape;65;p27"/>
          <p:cNvSpPr/>
          <p:nvPr/>
        </p:nvSpPr>
        <p:spPr>
          <a:xfrm flipH="1">
            <a:off x="706800" y="5778001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Image and Author Name">
  <p:cSld name="Quote with Image and Author Name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" name="Google Shape;68;p28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69" name="Google Shape;69;p28"/>
          <p:cNvSpPr/>
          <p:nvPr/>
        </p:nvSpPr>
        <p:spPr>
          <a:xfrm>
            <a:off x="3720000" y="359999"/>
            <a:ext cx="4752000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0" name="Google Shape;70;p28"/>
          <p:cNvSpPr/>
          <p:nvPr/>
        </p:nvSpPr>
        <p:spPr>
          <a:xfrm>
            <a:off x="4080000" y="711624"/>
            <a:ext cx="4032000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28"/>
          <p:cNvSpPr/>
          <p:nvPr/>
        </p:nvSpPr>
        <p:spPr>
          <a:xfrm flipH="1">
            <a:off x="11475311" y="360000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" name="Google Shape;72;p28"/>
          <p:cNvSpPr/>
          <p:nvPr/>
        </p:nvSpPr>
        <p:spPr>
          <a:xfrm>
            <a:off x="5735688" y="577800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3" name="Google Shape;73;p28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aramond"/>
              <a:buNone/>
              <a:defRPr sz="40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9" name="Google Shape;79;p29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0" name="Google Shape;80;p29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29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2" name="Google Shape;82;p29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3" name="Google Shape;83;p29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" name="Google Shape;86;p2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87" name="Google Shape;87;p29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93" name="Google Shape;93;p30"/>
          <p:cNvSpPr/>
          <p:nvPr/>
        </p:nvSpPr>
        <p:spPr>
          <a:xfrm>
            <a:off x="4386000" y="0"/>
            <a:ext cx="3420000" cy="72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4" name="Google Shape;94;p30"/>
          <p:cNvSpPr/>
          <p:nvPr/>
        </p:nvSpPr>
        <p:spPr>
          <a:xfrm flipH="1">
            <a:off x="4026000" y="359999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30"/>
          <p:cNvSpPr/>
          <p:nvPr/>
        </p:nvSpPr>
        <p:spPr>
          <a:xfrm flipH="1">
            <a:off x="7806000" y="359999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30"/>
          <p:cNvSpPr/>
          <p:nvPr/>
        </p:nvSpPr>
        <p:spPr>
          <a:xfrm>
            <a:off x="4386000" y="6498000"/>
            <a:ext cx="3420000" cy="36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1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body" idx="1"/>
          </p:nvPr>
        </p:nvSpPr>
        <p:spPr>
          <a:xfrm>
            <a:off x="831850" y="40052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92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02" name="Google Shape;102;p31"/>
          <p:cNvSpPr/>
          <p:nvPr/>
        </p:nvSpPr>
        <p:spPr>
          <a:xfrm>
            <a:off x="5735687" y="5778000"/>
            <a:ext cx="720625" cy="1080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3" name="Google Shape;103;p31"/>
          <p:cNvSpPr/>
          <p:nvPr/>
        </p:nvSpPr>
        <p:spPr>
          <a:xfrm>
            <a:off x="5735688" y="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3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>
            <a:spLocks noGrp="1"/>
          </p:cNvSpPr>
          <p:nvPr>
            <p:ph type="body" idx="1"/>
          </p:nvPr>
        </p:nvSpPr>
        <p:spPr>
          <a:xfrm>
            <a:off x="839788" y="1737873"/>
            <a:ext cx="5157787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body" idx="3"/>
          </p:nvPr>
        </p:nvSpPr>
        <p:spPr>
          <a:xfrm>
            <a:off x="6172200" y="1737873"/>
            <a:ext cx="5183188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6" name="Google Shape;116;p3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Top Light">
  <p:cSld name="Title Only Top Ligh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0" name="Google Shape;120;p34"/>
          <p:cNvSpPr/>
          <p:nvPr/>
        </p:nvSpPr>
        <p:spPr>
          <a:xfrm>
            <a:off x="4065847" y="0"/>
            <a:ext cx="4060307" cy="1836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1" name="Google Shape;121;p34"/>
          <p:cNvSpPr/>
          <p:nvPr/>
        </p:nvSpPr>
        <p:spPr>
          <a:xfrm>
            <a:off x="4250406" y="5778000"/>
            <a:ext cx="3691188" cy="1080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2" name="Google Shape;122;p34"/>
          <p:cNvSpPr txBox="1">
            <a:spLocks noGrp="1"/>
          </p:cNvSpPr>
          <p:nvPr>
            <p:ph type="title"/>
          </p:nvPr>
        </p:nvSpPr>
        <p:spPr>
          <a:xfrm>
            <a:off x="4104860" y="360000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4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4" name="Google Shape;124;p34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25" name="Google Shape;125;p34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Right Light">
  <p:cSld name="Title Only Right Light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8" name="Google Shape;128;p35"/>
          <p:cNvSpPr/>
          <p:nvPr/>
        </p:nvSpPr>
        <p:spPr>
          <a:xfrm>
            <a:off x="0" y="2385000"/>
            <a:ext cx="36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9" name="Google Shape;129;p35"/>
          <p:cNvSpPr txBox="1">
            <a:spLocks noGrp="1"/>
          </p:cNvSpPr>
          <p:nvPr>
            <p:ph type="title"/>
          </p:nvPr>
        </p:nvSpPr>
        <p:spPr>
          <a:xfrm>
            <a:off x="7108590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6B4D"/>
              </a:buClr>
              <a:buSzPts val="4400"/>
              <a:buFont typeface="Garamond"/>
              <a:buNone/>
              <a:defRPr i="0">
                <a:solidFill>
                  <a:srgbClr val="7B6B4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p3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32" name="Google Shape;132;p35"/>
          <p:cNvSpPr/>
          <p:nvPr/>
        </p:nvSpPr>
        <p:spPr>
          <a:xfrm>
            <a:off x="11471998" y="2385000"/>
            <a:ext cx="720001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3" name="Google Shape;133;p35"/>
          <p:cNvSpPr/>
          <p:nvPr/>
        </p:nvSpPr>
        <p:spPr>
          <a:xfrm rot="5400000" flipH="1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4" name="Google Shape;134;p35"/>
          <p:cNvSpPr/>
          <p:nvPr/>
        </p:nvSpPr>
        <p:spPr>
          <a:xfrm flipH="1">
            <a:off x="11125201" y="720000"/>
            <a:ext cx="360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Left Dark">
  <p:cSld name="Title Only Left Dark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7" name="Google Shape;137;p36"/>
          <p:cNvSpPr/>
          <p:nvPr/>
        </p:nvSpPr>
        <p:spPr>
          <a:xfrm>
            <a:off x="0" y="2385000"/>
            <a:ext cx="72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1003851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0" name="Google Shape;140;p36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41" name="Google Shape;141;p36"/>
          <p:cNvSpPr/>
          <p:nvPr/>
        </p:nvSpPr>
        <p:spPr>
          <a:xfrm>
            <a:off x="11112000" y="2385000"/>
            <a:ext cx="108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2" name="Google Shape;142;p36"/>
          <p:cNvSpPr/>
          <p:nvPr/>
        </p:nvSpPr>
        <p:spPr>
          <a:xfrm rot="-5400000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3" name="Google Shape;143;p36"/>
          <p:cNvSpPr/>
          <p:nvPr/>
        </p:nvSpPr>
        <p:spPr>
          <a:xfrm flipH="1">
            <a:off x="706800" y="5778001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6" name="Google Shape;146;p37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37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ith Border">
  <p:cSld name="Blank with Bor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0" name="Google Shape;150;p3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1" name="Google Shape;151;p3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52" name="Google Shape;152;p38"/>
          <p:cNvSpPr/>
          <p:nvPr/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°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8" name="Google Shape;158;p3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473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sz="4400" b="0" i="0" u="none" strike="noStrike" cap="none">
                <a:solidFill>
                  <a:schemeClr val="accent3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Char char="°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 dirty="0"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 dirty="0"/>
          </a:p>
        </p:txBody>
      </p:sp>
      <p:sp>
        <p:nvSpPr>
          <p:cNvPr id="15" name="Google Shape;15;p22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ate.gov/general/committee_membership/committee_memberships_SSAF.htm#SSAF1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7871800" y="832200"/>
            <a:ext cx="3487500" cy="28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lvl="0" algn="l"/>
            <a:r>
              <a:rPr lang="en-IN" dirty="0"/>
              <a:t>The Legislative Branch Project</a:t>
            </a:r>
            <a:endParaRPr dirty="0"/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7633252" y="4110636"/>
            <a:ext cx="3838748" cy="178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Name: </a:t>
            </a:r>
            <a:endParaRPr lang="en-IN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 smtClean="0"/>
              <a:t>Course </a:t>
            </a:r>
            <a:r>
              <a:rPr lang="en-IN" dirty="0"/>
              <a:t>Title: </a:t>
            </a:r>
            <a:endParaRPr lang="en-IN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 smtClean="0"/>
              <a:t>Date</a:t>
            </a:r>
            <a:r>
              <a:rPr lang="en-IN" dirty="0"/>
              <a:t>: </a:t>
            </a:r>
            <a:endParaRPr lang="en-IN" dirty="0" smtClean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 smtClean="0"/>
              <a:t>Instructor:</a:t>
            </a:r>
            <a:endParaRPr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r="784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655320"/>
            <a:ext cx="2279373" cy="715948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2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532120" y="822960"/>
            <a:ext cx="5370830" cy="4935397"/>
          </a:xfrm>
        </p:spPr>
        <p:txBody>
          <a:bodyPr>
            <a:normAutofit fontScale="77500" lnSpcReduction="20000"/>
          </a:bodyPr>
          <a:lstStyle/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The </a:t>
            </a:r>
            <a:r>
              <a:rPr lang="en-US" dirty="0"/>
              <a:t>constitution of the US (Article 1, Section 1) allows for a bicameral system which comprises of two </a:t>
            </a:r>
            <a:r>
              <a:rPr lang="en-US" dirty="0" smtClean="0"/>
              <a:t>houses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Neal,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2020</a:t>
            </a:r>
            <a:r>
              <a:rPr lang="en-US" dirty="0" smtClean="0"/>
              <a:t>).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The </a:t>
            </a:r>
            <a:r>
              <a:rPr lang="en-US" dirty="0"/>
              <a:t>upper house is the </a:t>
            </a:r>
            <a:r>
              <a:rPr lang="en-US" dirty="0" smtClean="0"/>
              <a:t>senate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The </a:t>
            </a:r>
            <a:r>
              <a:rPr lang="en-US" dirty="0"/>
              <a:t>lower house is the house of representative </a:t>
            </a:r>
            <a:endParaRPr lang="en-US" dirty="0" smtClean="0"/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Both </a:t>
            </a:r>
            <a:r>
              <a:rPr lang="en-US" dirty="0"/>
              <a:t>houses are referred to as the congress. </a:t>
            </a:r>
            <a:endParaRPr lang="en-US" dirty="0" smtClean="0"/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The </a:t>
            </a:r>
            <a:r>
              <a:rPr lang="en-US" dirty="0"/>
              <a:t>houses are further subdivided into committees and subcommittees which serves specific purposes </a:t>
            </a:r>
          </a:p>
          <a:p>
            <a:pPr marL="800100" indent="-571500" algn="l">
              <a:buFont typeface="Wingdings" pitchFamily="2" charset="2"/>
              <a:buChar char="ü"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20" y="2072308"/>
            <a:ext cx="4452120" cy="414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010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>
            <a:spLocks noGrp="1"/>
          </p:cNvSpPr>
          <p:nvPr>
            <p:ph type="title"/>
          </p:nvPr>
        </p:nvSpPr>
        <p:spPr>
          <a:xfrm>
            <a:off x="1190921" y="594360"/>
            <a:ext cx="2387600" cy="138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IN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Comparison of </a:t>
            </a:r>
            <a:r>
              <a:rPr lang="en-US" sz="2800" dirty="0">
                <a:solidFill>
                  <a:schemeClr val="tx1"/>
                </a:solidFill>
              </a:rPr>
              <a:t>the two houses of </a:t>
            </a:r>
            <a:r>
              <a:rPr lang="en-US" sz="2800" dirty="0" smtClean="0">
                <a:solidFill>
                  <a:schemeClr val="tx1"/>
                </a:solidFill>
              </a:rPr>
              <a:t>Congress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81" name="Google Shape;181;p3"/>
          <p:cNvSpPr txBox="1">
            <a:spLocks noGrp="1"/>
          </p:cNvSpPr>
          <p:nvPr>
            <p:ph type="body" idx="1"/>
          </p:nvPr>
        </p:nvSpPr>
        <p:spPr>
          <a:xfrm>
            <a:off x="4108361" y="1004552"/>
            <a:ext cx="6877318" cy="478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Even though the two houses are distinct, each plays a vital role in passing </a:t>
            </a:r>
            <a:r>
              <a:rPr lang="en-US" dirty="0" smtClean="0"/>
              <a:t>legislation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(Manning 2017).</a:t>
            </a:r>
            <a:r>
              <a:rPr lang="en-US" dirty="0" smtClean="0"/>
              <a:t> </a:t>
            </a:r>
            <a:endParaRPr lang="en-US" dirty="0"/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two houses have equal powers when it comes to passing of bills as each house must vote on the bill in order to become a law. However, the two houses operate differently. 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While the members of the house of representative are called representative or congressman/woman, the members of the senate are referred to as senators. </a:t>
            </a:r>
          </a:p>
          <a:p>
            <a:pPr marL="1143000" lvl="0" indent="-5715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64"/>
              <a:buFont typeface="Wingdings" pitchFamily="2" charset="2"/>
              <a:buChar char="ü"/>
            </a:pPr>
            <a:endParaRPr dirty="0">
              <a:solidFill>
                <a:srgbClr val="FF0000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6" r="22686"/>
          <a:stretch>
            <a:fillRect/>
          </a:stretch>
        </p:blipFill>
        <p:spPr>
          <a:xfrm>
            <a:off x="1041718" y="2471103"/>
            <a:ext cx="2519362" cy="3454400"/>
          </a:xfrm>
        </p:spPr>
      </p:pic>
      <p:sp>
        <p:nvSpPr>
          <p:cNvPr id="4" name="Rectangle 3"/>
          <p:cNvSpPr/>
          <p:nvPr/>
        </p:nvSpPr>
        <p:spPr>
          <a:xfrm>
            <a:off x="1920492" y="37544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Part 1: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 txBox="1">
            <a:spLocks noGrp="1"/>
          </p:cNvSpPr>
          <p:nvPr>
            <p:ph type="title"/>
          </p:nvPr>
        </p:nvSpPr>
        <p:spPr>
          <a:xfrm>
            <a:off x="1172817" y="177085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IN" sz="2600" dirty="0">
                <a:solidFill>
                  <a:schemeClr val="tx1"/>
                </a:solidFill>
              </a:rPr>
              <a:t> </a:t>
            </a:r>
            <a:r>
              <a:rPr lang="en-US" sz="2600" dirty="0" smtClean="0">
                <a:solidFill>
                  <a:schemeClr val="tx1"/>
                </a:solidFill>
              </a:rPr>
              <a:t>Comparison of the </a:t>
            </a:r>
            <a:r>
              <a:rPr lang="en-US" sz="2600" dirty="0">
                <a:solidFill>
                  <a:schemeClr val="tx1"/>
                </a:solidFill>
              </a:rPr>
              <a:t>two houses of </a:t>
            </a:r>
            <a:r>
              <a:rPr lang="en-US" sz="2600" dirty="0" smtClean="0">
                <a:solidFill>
                  <a:schemeClr val="tx1"/>
                </a:solidFill>
              </a:rPr>
              <a:t>Congress cont..</a:t>
            </a:r>
            <a:endParaRPr sz="2600" dirty="0">
              <a:solidFill>
                <a:schemeClr val="tx1"/>
              </a:solidFill>
            </a:endParaRPr>
          </a:p>
        </p:txBody>
      </p:sp>
      <p:sp>
        <p:nvSpPr>
          <p:cNvPr id="181" name="Google Shape;181;p3"/>
          <p:cNvSpPr txBox="1">
            <a:spLocks noGrp="1"/>
          </p:cNvSpPr>
          <p:nvPr>
            <p:ph type="body" idx="1"/>
          </p:nvPr>
        </p:nvSpPr>
        <p:spPr>
          <a:xfrm>
            <a:off x="4108361" y="1004552"/>
            <a:ext cx="6877318" cy="446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7150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64"/>
            </a:pPr>
            <a:endParaRPr dirty="0">
              <a:solidFill>
                <a:srgbClr val="FF0000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6" r="22686"/>
          <a:stretch>
            <a:fillRect/>
          </a:stretch>
        </p:blipFill>
        <p:spPr>
          <a:xfrm>
            <a:off x="1041718" y="2471103"/>
            <a:ext cx="2519362" cy="3454400"/>
          </a:xfr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611776"/>
              </p:ext>
            </p:extLst>
          </p:nvPr>
        </p:nvGraphicFramePr>
        <p:xfrm>
          <a:off x="3915500" y="798009"/>
          <a:ext cx="7070178" cy="5035570"/>
        </p:xfrm>
        <a:graphic>
          <a:graphicData uri="http://schemas.openxmlformats.org/drawingml/2006/table">
            <a:tbl>
              <a:tblPr firstRow="1" firstCol="1" bandRow="1">
                <a:tableStyleId>{D03447BB-5D67-496B-8E87-E561075AD55C}</a:tableStyleId>
              </a:tblPr>
              <a:tblGrid>
                <a:gridCol w="3535089"/>
                <a:gridCol w="3535089"/>
              </a:tblGrid>
              <a:tr h="5300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SENATE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cap="none" dirty="0" smtClean="0">
                          <a:effectLst/>
                          <a:sym typeface="Arial"/>
                        </a:rPr>
                        <a:t>HOUSE OF REPRESENTATIVE 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00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Commonly called the upper house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Commonly referred to as the lower house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0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has the sole power for advice and consent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house of representative has no power of consent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0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is responsible for the approval of cabinets 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house of representative does not approve cabinet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0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approves treaties.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house of representative does not approve treaties 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50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has the power to move the motion of impeachment against any leader of the government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house of representative has no such jurisdictions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0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is responsible for choosing the president in special circumstances when no candidate gets majority votes in the Electoral College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house of representative cannot choosing the president in any circumstances 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0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senate has a longer term of six years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The house of representative has shorter term of two years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026919" y="-7581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Part </a:t>
            </a:r>
            <a:r>
              <a:rPr lang="en-US" sz="18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cont..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54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499" y="731520"/>
            <a:ext cx="2520951" cy="1600200"/>
          </a:xfrm>
        </p:spPr>
        <p:txBody>
          <a:bodyPr>
            <a:noAutofit/>
          </a:bodyPr>
          <a:lstStyle/>
          <a:p>
            <a:r>
              <a:rPr lang="en-US" sz="2600" b="1" dirty="0"/>
              <a:t>How Members of Congress Represent Their Constituents</a:t>
            </a:r>
            <a:endParaRPr lang="en-US" sz="26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7" r="22887"/>
          <a:stretch>
            <a:fillRect/>
          </a:stretch>
        </p:blipFill>
        <p:spPr>
          <a:xfrm>
            <a:off x="1079500" y="2484438"/>
            <a:ext cx="2520950" cy="3273425"/>
          </a:xfr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17621" y="731520"/>
            <a:ext cx="6903719" cy="5026837"/>
          </a:xfrm>
        </p:spPr>
        <p:txBody>
          <a:bodyPr>
            <a:normAutofit fontScale="47500" lnSpcReduction="20000"/>
          </a:bodyPr>
          <a:lstStyle/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members of the senate and the house of representative are elected through direct </a:t>
            </a:r>
            <a:r>
              <a:rPr lang="en-US" dirty="0" smtClean="0"/>
              <a:t>voting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(Madison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2018).</a:t>
            </a:r>
            <a:r>
              <a:rPr lang="en-US" dirty="0" smtClean="0"/>
              <a:t> </a:t>
            </a:r>
            <a:endParaRPr lang="en-US" dirty="0"/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congress has a total of 535 </a:t>
            </a:r>
            <a:r>
              <a:rPr lang="en-US" dirty="0" smtClean="0"/>
              <a:t>members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Madison,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2018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/>
          </a:p>
          <a:p>
            <a:pPr marL="800100" lvl="0" indent="0" algn="l"/>
            <a:r>
              <a:rPr lang="en-US" dirty="0" smtClean="0"/>
              <a:t>		-100 </a:t>
            </a:r>
            <a:r>
              <a:rPr lang="en-US" dirty="0"/>
              <a:t>senators </a:t>
            </a:r>
          </a:p>
          <a:p>
            <a:pPr marL="800100" lvl="0" indent="0" algn="l"/>
            <a:r>
              <a:rPr lang="en-US" dirty="0" smtClean="0"/>
              <a:t>		-435 </a:t>
            </a:r>
            <a:r>
              <a:rPr lang="en-US" dirty="0"/>
              <a:t>congress men/women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house of representative has six non-voting representatives 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Each member of the senate represents serves his constituents for a period of six years. The member of the congress serves for two years after which an election is held. 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representative each represents a district which is an allotted by the state depending on the population depending on the census results. 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The senators are elected from the states with each having two senators regardless of their population. </a:t>
            </a:r>
          </a:p>
          <a:p>
            <a:pPr marL="1371600" indent="-571500" algn="l">
              <a:buFont typeface="Wingdings" pitchFamily="2" charset="2"/>
              <a:buChar char="ü"/>
            </a:pPr>
            <a:r>
              <a:rPr lang="en-US" dirty="0"/>
              <a:t>Senators and the representative represent the electorates in making decision using indirect democracy </a:t>
            </a:r>
          </a:p>
          <a:p>
            <a:pPr marL="800100" indent="0" algn="l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126" y="0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Part 2: </a:t>
            </a:r>
          </a:p>
        </p:txBody>
      </p:sp>
    </p:spTree>
    <p:extLst>
      <p:ext uri="{BB962C8B-B14F-4D97-AF65-F5344CB8AC3E}">
        <p14:creationId xmlns:p14="http://schemas.microsoft.com/office/powerpoint/2010/main" val="10620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080" y="701040"/>
            <a:ext cx="2606040" cy="1633440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/>
              <a:t>Analysis of Subcommittee</a:t>
            </a:r>
            <a:r>
              <a:rPr lang="en-US" sz="2700" dirty="0" smtClean="0"/>
              <a:t> </a:t>
            </a:r>
            <a:r>
              <a:rPr lang="en-US" sz="2700" dirty="0"/>
              <a:t>on Rural Development and Energy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6" r="31756"/>
          <a:stretch>
            <a:fillRect/>
          </a:stretch>
        </p:blipFill>
        <p:spPr>
          <a:xfrm>
            <a:off x="409440" y="2304000"/>
            <a:ext cx="2520000" cy="3454357"/>
          </a:xfr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1234440"/>
            <a:ext cx="6529387" cy="4523917"/>
          </a:xfrm>
        </p:spPr>
        <p:txBody>
          <a:bodyPr>
            <a:normAutofit fontScale="77500" lnSpcReduction="20000"/>
          </a:bodyPr>
          <a:lstStyle/>
          <a:p>
            <a:pPr marL="1028700" indent="-571500" algn="l">
              <a:buFont typeface="Wingdings" pitchFamily="2" charset="2"/>
              <a:buChar char="ü"/>
            </a:pPr>
            <a:r>
              <a:rPr lang="en-US" b="1" dirty="0" smtClean="0"/>
              <a:t>Committee </a:t>
            </a:r>
            <a:r>
              <a:rPr lang="en-US" b="1" dirty="0"/>
              <a:t>Name</a:t>
            </a:r>
            <a:r>
              <a:rPr lang="en-US" dirty="0"/>
              <a:t>: Committee on Agriculture, Nutrition, and Forestry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b="1" dirty="0"/>
              <a:t>Subcommittee</a:t>
            </a:r>
            <a:r>
              <a:rPr lang="en-US" dirty="0"/>
              <a:t> on Rural Development and Energy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b="1" dirty="0" smtClean="0"/>
              <a:t>According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U.S.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Senate website, the </a:t>
            </a:r>
            <a:r>
              <a:rPr lang="en-US" dirty="0" smtClean="0"/>
              <a:t>chair of the committee is </a:t>
            </a:r>
            <a:r>
              <a:rPr lang="en-US" dirty="0"/>
              <a:t>Roberts, Pat (KS)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 smtClean="0"/>
              <a:t>Pat </a:t>
            </a:r>
            <a:r>
              <a:rPr lang="en-US" dirty="0"/>
              <a:t>was selected to head the subcommittee on Rural Development and Energy due to his interest in the in the agricultural sector particularly on rural development and energy.</a:t>
            </a:r>
          </a:p>
          <a:p>
            <a:pPr algn="l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126" y="45720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/>
              <a:t>Part 3: </a:t>
            </a:r>
          </a:p>
        </p:txBody>
      </p:sp>
    </p:spTree>
    <p:extLst>
      <p:ext uri="{BB962C8B-B14F-4D97-AF65-F5344CB8AC3E}">
        <p14:creationId xmlns:p14="http://schemas.microsoft.com/office/powerpoint/2010/main" val="5444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838200"/>
            <a:ext cx="2279373" cy="700708"/>
          </a:xfrm>
        </p:spPr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3" r="2263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29640"/>
            <a:ext cx="6529387" cy="4693920"/>
          </a:xfrm>
        </p:spPr>
        <p:txBody>
          <a:bodyPr>
            <a:normAutofit fontScale="85000" lnSpcReduction="20000"/>
          </a:bodyPr>
          <a:lstStyle/>
          <a:p>
            <a:pPr marL="1028700" indent="-571500" algn="l">
              <a:buFont typeface="Wingdings" pitchFamily="2" charset="2"/>
              <a:buChar char="ü"/>
            </a:pPr>
            <a:r>
              <a:rPr lang="en-US" dirty="0"/>
              <a:t>The congress is mandated to represent the electorates by making decisions on their behaves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/>
              <a:t>They pass laws concerning the all aspects of the US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/>
              <a:t>Both houses work concurrently to serve the public well</a:t>
            </a:r>
          </a:p>
          <a:p>
            <a:pPr marL="1028700" indent="-571500" algn="l">
              <a:buFont typeface="Wingdings" pitchFamily="2" charset="2"/>
              <a:buChar char="ü"/>
            </a:pPr>
            <a:r>
              <a:rPr lang="en-US" dirty="0"/>
              <a:t>The both houses are subdivided into committees and subcommittees with members and leaders selected based on their interests. </a:t>
            </a:r>
          </a:p>
          <a:p>
            <a:pPr indent="0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aramond"/>
              <a:buNone/>
            </a:pPr>
            <a:r>
              <a:rPr lang="en-IN" sz="3600" dirty="0"/>
              <a:t>We can conclude by saying that all the threats are interconnected to one another and should therefore be solved based on their priorities.</a:t>
            </a:r>
            <a:endParaRPr sz="3600" dirty="0"/>
          </a:p>
        </p:txBody>
      </p:sp>
      <p:pic>
        <p:nvPicPr>
          <p:cNvPr id="344" name="Google Shape;344;p20" descr="Person overlooking the horizon from the top of a mountai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324" b="9324"/>
          <a:stretch/>
        </p:blipFill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0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Thank You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>
            <a:spLocks noGrp="1"/>
          </p:cNvSpPr>
          <p:nvPr>
            <p:ph type="title"/>
          </p:nvPr>
        </p:nvSpPr>
        <p:spPr>
          <a:xfrm>
            <a:off x="1172817" y="406876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rPr lang="en-IN" dirty="0"/>
              <a:t>References</a:t>
            </a:r>
            <a:endParaRPr dirty="0"/>
          </a:p>
        </p:txBody>
      </p:sp>
      <p:sp>
        <p:nvSpPr>
          <p:cNvPr id="352" name="Google Shape;352;p21"/>
          <p:cNvSpPr txBox="1">
            <a:spLocks noGrp="1"/>
          </p:cNvSpPr>
          <p:nvPr>
            <p:ph type="body" idx="1"/>
          </p:nvPr>
        </p:nvSpPr>
        <p:spPr>
          <a:xfrm>
            <a:off x="4108361" y="1004552"/>
            <a:ext cx="7044743" cy="441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/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Madison, J. (2018). 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The Constitution Of The United States Of America: the constitution of the united states pocket size: the constitution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JA.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J. E. (2017). Membership of the 115th Congress: A profile.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Neal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Z. P. (2020). A sign of the times? Weak and strong polarization in the US Congress, 1973–2016. 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Social Networks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103-112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U.S. </a:t>
            </a:r>
            <a:r>
              <a:rPr lang="en-US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Senate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: Committee on agriculture, nutrition, and forestry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(2020, September 19). U.S. Senate. 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https://www.senate.gov/general/committee_membership/committee_memberships_SSAF.htm#SSAF17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lvl="0" indent="-571500" algn="l">
              <a:lnSpc>
                <a:spcPct val="200000"/>
              </a:lnSpc>
              <a:spcBef>
                <a:spcPts val="0"/>
              </a:spcBef>
              <a:buSzPts val="2664"/>
              <a:buFont typeface="Arial"/>
              <a:buChar char="•"/>
            </a:pPr>
            <a:endParaRPr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3" name="Google Shape;35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9475" r="29475"/>
          <a:stretch/>
        </p:blipFill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-Theme-Water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535</Words>
  <Application>Microsoft Office PowerPoint</Application>
  <PresentationFormat>Custom</PresentationFormat>
  <Paragraphs>68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Garamond</vt:lpstr>
      <vt:lpstr>Times New Roman</vt:lpstr>
      <vt:lpstr>Calibri</vt:lpstr>
      <vt:lpstr>Wingdings</vt:lpstr>
      <vt:lpstr>Office Theme</vt:lpstr>
      <vt:lpstr>The Legislative Branch Project</vt:lpstr>
      <vt:lpstr>Introduction </vt:lpstr>
      <vt:lpstr> Comparison of the two houses of Congress</vt:lpstr>
      <vt:lpstr> Comparison of the two houses of Congress cont..</vt:lpstr>
      <vt:lpstr>How Members of Congress Represent Their Constituents</vt:lpstr>
      <vt:lpstr>Analysis of Subcommittee on Rural Development and Energy </vt:lpstr>
      <vt:lpstr>Conclusion </vt:lpstr>
      <vt:lpstr>We can conclude by saying that all the threats are interconnected to one another and should therefore be solved based on their priorities.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Potential Threats to the Global Environment</dc:title>
  <cp:lastModifiedBy>Mrs and Mrs Kamau</cp:lastModifiedBy>
  <cp:revision>20</cp:revision>
  <dcterms:created xsi:type="dcterms:W3CDTF">2020-08-31T16:21:48Z</dcterms:created>
  <dcterms:modified xsi:type="dcterms:W3CDTF">2020-09-21T18:57:02Z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